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57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17/11/2013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17/11/2013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17/11/2013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17/11/2013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17/11/2013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17/11/2013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17/11/2013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17/11/2013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17/11/2013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17/11/2013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17/11/2013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816CE-2284-47AC-BCEE-7FE57B60AFED}" type="datetimeFigureOut">
              <a:rPr lang="it-IT" smtClean="0"/>
              <a:t>17/11/2013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«sistema» delle fonti regionali 1948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99592" y="191683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Statuto</a:t>
            </a:r>
            <a:endPara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arentesi graffa aperta 4"/>
          <p:cNvSpPr/>
          <p:nvPr/>
        </p:nvSpPr>
        <p:spPr>
          <a:xfrm>
            <a:off x="2159841" y="1498848"/>
            <a:ext cx="504056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838799" y="1427584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«speciale» = legge costituzionale</a:t>
            </a:r>
            <a:endParaRPr lang="it-IT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857237" y="2365486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«ordinario» = legge statale ‘rinforzata’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378904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Legge regionale</a:t>
            </a:r>
            <a:endPara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arentesi graffa aperta 8"/>
          <p:cNvSpPr/>
          <p:nvPr/>
        </p:nvSpPr>
        <p:spPr>
          <a:xfrm>
            <a:off x="3059832" y="3212976"/>
            <a:ext cx="288032" cy="17281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3491880" y="321297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</a:t>
            </a:r>
            <a:r>
              <a:rPr lang="it-IT" sz="2400" dirty="0" smtClean="0"/>
              <a:t>otestà esclusiva</a:t>
            </a:r>
            <a:endParaRPr lang="it-IT" sz="2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491880" y="385175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</a:t>
            </a:r>
            <a:r>
              <a:rPr lang="it-IT" sz="2400" dirty="0" smtClean="0"/>
              <a:t>otestà concorrente</a:t>
            </a:r>
            <a:endParaRPr lang="it-IT" sz="24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491880" y="4509120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</a:t>
            </a:r>
            <a:r>
              <a:rPr lang="it-IT" sz="2400" dirty="0" smtClean="0"/>
              <a:t>otestà d’attuazione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4770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55576" y="260648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STATUTO FRIULI-VENEZIA GIULIA (l. cost. 1/1963)</a:t>
            </a:r>
          </a:p>
          <a:p>
            <a:endParaRPr lang="it-IT" dirty="0"/>
          </a:p>
          <a:p>
            <a:r>
              <a:rPr lang="it-IT" dirty="0" smtClean="0"/>
              <a:t>Art</a:t>
            </a:r>
            <a:r>
              <a:rPr lang="it-IT" dirty="0"/>
              <a:t>. 4 </a:t>
            </a:r>
          </a:p>
          <a:p>
            <a:r>
              <a:rPr lang="it-IT" dirty="0"/>
              <a:t>In armonia con la Costituzione, con i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 generali dell’ordinamento giuridico </a:t>
            </a:r>
            <a:r>
              <a:rPr lang="it-IT" dirty="0"/>
              <a:t>della </a:t>
            </a:r>
            <a:r>
              <a:rPr lang="it-IT" dirty="0" smtClean="0"/>
              <a:t>Repubblica, con </a:t>
            </a:r>
            <a:r>
              <a:rPr lang="it-IT" dirty="0"/>
              <a:t>le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norme fondamentali delle riforme economico-sociali </a:t>
            </a:r>
            <a:r>
              <a:rPr lang="it-IT" dirty="0"/>
              <a:t>e con gli obblighi internazionali dello Stato, </a:t>
            </a:r>
            <a:r>
              <a:rPr lang="it-IT" dirty="0" smtClean="0"/>
              <a:t>nonché </a:t>
            </a:r>
            <a:r>
              <a:rPr lang="it-IT" dirty="0"/>
              <a:t>nel rispetto degli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interessi nazionali </a:t>
            </a:r>
            <a:r>
              <a:rPr lang="it-IT" dirty="0"/>
              <a:t>e di quelli delle altre Regioni, la Regione ha potestà legislativa </a:t>
            </a:r>
            <a:r>
              <a:rPr lang="it-IT" dirty="0" smtClean="0"/>
              <a:t>nelle </a:t>
            </a:r>
            <a:r>
              <a:rPr lang="it-IT" dirty="0"/>
              <a:t>seguenti materie: </a:t>
            </a:r>
          </a:p>
          <a:p>
            <a:r>
              <a:rPr lang="it-IT" dirty="0"/>
              <a:t>1) ordinamento degli Uffici e degli Enti dipendenti dalla Regione e stato giuridico ed </a:t>
            </a:r>
            <a:r>
              <a:rPr lang="it-IT" dirty="0" smtClean="0"/>
              <a:t>economico </a:t>
            </a:r>
            <a:r>
              <a:rPr lang="it-IT" dirty="0"/>
              <a:t>del personale ad essi addetto; </a:t>
            </a:r>
          </a:p>
          <a:p>
            <a:r>
              <a:rPr lang="it-IT" dirty="0"/>
              <a:t>1 bis) ordinamento degli enti locali e delle relative circoscrizioni</a:t>
            </a:r>
            <a:r>
              <a:rPr lang="it-IT" dirty="0" smtClean="0"/>
              <a:t>; </a:t>
            </a:r>
            <a:endParaRPr lang="it-IT" dirty="0"/>
          </a:p>
          <a:p>
            <a:r>
              <a:rPr lang="it-IT" dirty="0"/>
              <a:t>2) agricoltura e foreste, bonifiche, ordinamento delle minime unità culturali e ricomposizione </a:t>
            </a:r>
            <a:r>
              <a:rPr lang="it-IT" dirty="0" smtClean="0"/>
              <a:t>fondiaria</a:t>
            </a:r>
            <a:r>
              <a:rPr lang="it-IT" dirty="0"/>
              <a:t>, irrigazione, opere di miglioramento agrario e fondiario, zootecnia, ittica, economia montana, corpo </a:t>
            </a:r>
            <a:r>
              <a:rPr lang="it-IT" dirty="0" smtClean="0"/>
              <a:t>forestale</a:t>
            </a:r>
            <a:r>
              <a:rPr lang="it-IT" dirty="0"/>
              <a:t>; </a:t>
            </a:r>
          </a:p>
          <a:p>
            <a:r>
              <a:rPr lang="it-IT" dirty="0"/>
              <a:t>3) caccia e pesca; </a:t>
            </a:r>
          </a:p>
          <a:p>
            <a:r>
              <a:rPr lang="it-IT" dirty="0"/>
              <a:t>4) usi civici; </a:t>
            </a:r>
          </a:p>
          <a:p>
            <a:r>
              <a:rPr lang="it-IT" dirty="0"/>
              <a:t>5) impianto e tenuta dei libri fondiari</a:t>
            </a:r>
            <a:r>
              <a:rPr lang="it-IT" dirty="0" smtClean="0"/>
              <a:t>;</a:t>
            </a:r>
          </a:p>
          <a:p>
            <a:r>
              <a:rPr lang="it-IT" dirty="0"/>
              <a:t>6) industria e commercio; </a:t>
            </a:r>
          </a:p>
          <a:p>
            <a:r>
              <a:rPr lang="it-IT" dirty="0"/>
              <a:t>7) artigianato; </a:t>
            </a:r>
          </a:p>
          <a:p>
            <a:r>
              <a:rPr lang="it-IT" dirty="0"/>
              <a:t>8) mercati e fiere; </a:t>
            </a:r>
          </a:p>
          <a:p>
            <a:r>
              <a:rPr lang="it-IT" dirty="0"/>
              <a:t>9) viabilità, acquedotti e lavori pubblici di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interesse locale e regionale</a:t>
            </a:r>
            <a:r>
              <a:rPr lang="it-IT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6466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306896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Limiti della legge regionale</a:t>
            </a:r>
            <a:endParaRPr lang="it-IT" dirty="0"/>
          </a:p>
        </p:txBody>
      </p:sp>
      <p:sp>
        <p:nvSpPr>
          <p:cNvPr id="3" name="Parentesi graffa aperta 2"/>
          <p:cNvSpPr/>
          <p:nvPr/>
        </p:nvSpPr>
        <p:spPr>
          <a:xfrm>
            <a:off x="2627784" y="1052736"/>
            <a:ext cx="288032" cy="48245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203848" y="15567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legittimità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03848" y="49411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merito 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3707904" y="19888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arrotondato 7"/>
          <p:cNvSpPr/>
          <p:nvPr/>
        </p:nvSpPr>
        <p:spPr>
          <a:xfrm>
            <a:off x="3059832" y="2636912"/>
            <a:ext cx="15121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Corte cost.</a:t>
            </a:r>
            <a:endParaRPr lang="it-IT" dirty="0"/>
          </a:p>
        </p:txBody>
      </p:sp>
      <p:sp>
        <p:nvSpPr>
          <p:cNvPr id="9" name="Rettangolo arrotondato 8"/>
          <p:cNvSpPr/>
          <p:nvPr/>
        </p:nvSpPr>
        <p:spPr>
          <a:xfrm>
            <a:off x="3059832" y="3861048"/>
            <a:ext cx="15121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Parlamento</a:t>
            </a:r>
            <a:endParaRPr lang="it-IT" dirty="0"/>
          </a:p>
        </p:txBody>
      </p:sp>
      <p:cxnSp>
        <p:nvCxnSpPr>
          <p:cNvPr id="11" name="Connettore 2 10"/>
          <p:cNvCxnSpPr/>
          <p:nvPr/>
        </p:nvCxnSpPr>
        <p:spPr>
          <a:xfrm flipV="1">
            <a:off x="3707904" y="436510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139952" y="5157192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5724128" y="494116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Interesse nazionale</a:t>
            </a:r>
            <a:endParaRPr lang="it-IT" dirty="0"/>
          </a:p>
        </p:txBody>
      </p:sp>
      <p:sp>
        <p:nvSpPr>
          <p:cNvPr id="15" name="Parentesi graffa aperta 14"/>
          <p:cNvSpPr/>
          <p:nvPr/>
        </p:nvSpPr>
        <p:spPr>
          <a:xfrm>
            <a:off x="4716016" y="620688"/>
            <a:ext cx="189735" cy="2304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5148064" y="6206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territorio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148064" y="11967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materia 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5148064" y="184482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</a:t>
            </a:r>
            <a:r>
              <a:rPr lang="it-IT" dirty="0" smtClean="0"/>
              <a:t>rincipi fondamentali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148064" y="249289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obblighi internazionali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395536" y="33265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smtClean="0">
                <a:solidFill>
                  <a:srgbClr val="FF0000"/>
                </a:solidFill>
              </a:rPr>
              <a:t>Competenza concorrente</a:t>
            </a:r>
            <a:endParaRPr lang="it-IT" sz="2800" i="1" dirty="0">
              <a:solidFill>
                <a:srgbClr val="FF0000"/>
              </a:solidFill>
            </a:endParaRPr>
          </a:p>
        </p:txBody>
      </p:sp>
      <p:cxnSp>
        <p:nvCxnSpPr>
          <p:cNvPr id="22" name="Connettore 2 21"/>
          <p:cNvCxnSpPr/>
          <p:nvPr/>
        </p:nvCxnSpPr>
        <p:spPr>
          <a:xfrm>
            <a:off x="7380312" y="198884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arrotondato 22"/>
          <p:cNvSpPr/>
          <p:nvPr/>
        </p:nvSpPr>
        <p:spPr>
          <a:xfrm>
            <a:off x="7884368" y="1628800"/>
            <a:ext cx="1080120" cy="7200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Leggi statali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620688"/>
            <a:ext cx="8064896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Art. 117 Cost. 1948</a:t>
            </a:r>
          </a:p>
          <a:p>
            <a:pPr>
              <a:lnSpc>
                <a:spcPct val="80000"/>
              </a:lnSpc>
            </a:pPr>
            <a:endParaRPr lang="it-IT" dirty="0"/>
          </a:p>
          <a:p>
            <a:pPr>
              <a:lnSpc>
                <a:spcPct val="80000"/>
              </a:lnSpc>
            </a:pPr>
            <a:r>
              <a:rPr lang="it-IT" dirty="0" smtClean="0"/>
              <a:t>«La Regione emana per le seguenti materie norme legislative nei limiti dei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principî fondamentali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stabiliti dalle leggi dello Stato, sempreché le norme stesse non siano in contrasto con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l'interesse nazionale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e con quello di altre Regioni:</a:t>
            </a:r>
            <a:br>
              <a:rPr lang="it-IT" dirty="0" smtClean="0"/>
            </a:br>
            <a:endParaRPr lang="it-IT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err="1" smtClean="0"/>
              <a:t>---</a:t>
            </a:r>
            <a:endParaRPr lang="it-IT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fiere e mercati;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beneficenza pubblica ed assistenza sanitaria ed ospedaliera;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istruzione artigiana e professionale e assistenza scolastica;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musei e biblioteche di enti locali;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urbanistica;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turismo ed industria alberghiera;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tranvie e linee automobilistiche di </a:t>
            </a:r>
            <a:r>
              <a:rPr lang="it-IT" dirty="0" smtClean="0">
                <a:solidFill>
                  <a:srgbClr val="FF0000"/>
                </a:solidFill>
              </a:rPr>
              <a:t>interesse regionale</a:t>
            </a:r>
            <a:r>
              <a:rPr lang="it-IT" dirty="0" smtClean="0"/>
              <a:t>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viabilità, acquedotti e lavori pubblici di </a:t>
            </a:r>
            <a:r>
              <a:rPr lang="it-IT" dirty="0" smtClean="0">
                <a:solidFill>
                  <a:srgbClr val="FF0000"/>
                </a:solidFill>
              </a:rPr>
              <a:t>interesse regionale</a:t>
            </a:r>
            <a:r>
              <a:rPr lang="it-IT" dirty="0" smtClean="0"/>
              <a:t>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err="1" smtClean="0"/>
              <a:t>---</a:t>
            </a:r>
            <a:endParaRPr lang="it-IT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agricoltura e foreste;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artigianato;</a:t>
            </a:r>
            <a:br>
              <a:rPr lang="it-IT" dirty="0" smtClean="0"/>
            </a:br>
            <a:r>
              <a:rPr lang="it-IT" dirty="0" smtClean="0"/>
              <a:t>altre materie indicate da leggi costituzionali.</a:t>
            </a:r>
            <a:br>
              <a:rPr lang="it-IT" dirty="0" smtClean="0"/>
            </a:br>
            <a:endParaRPr lang="it-IT" dirty="0" smtClean="0"/>
          </a:p>
          <a:p>
            <a:pPr>
              <a:lnSpc>
                <a:spcPct val="80000"/>
              </a:lnSpc>
            </a:pPr>
            <a:r>
              <a:rPr lang="it-IT" dirty="0" smtClean="0"/>
              <a:t>Le leggi della Repubblica possono demandare alla Regione il potere di emanare norme per la loro attuazione.»</a:t>
            </a:r>
            <a:endParaRPr lang="it-IT" dirty="0"/>
          </a:p>
        </p:txBody>
      </p:sp>
      <p:cxnSp>
        <p:nvCxnSpPr>
          <p:cNvPr id="4" name="Connettore 2 3"/>
          <p:cNvCxnSpPr/>
          <p:nvPr/>
        </p:nvCxnSpPr>
        <p:spPr>
          <a:xfrm>
            <a:off x="7884368" y="1268760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tangolo 4"/>
          <p:cNvSpPr/>
          <p:nvPr/>
        </p:nvSpPr>
        <p:spPr>
          <a:xfrm>
            <a:off x="6804248" y="2348880"/>
            <a:ext cx="1728192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Competenza “concorrente”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3635896" y="1700808"/>
            <a:ext cx="3024336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7"/>
          <p:cNvSpPr/>
          <p:nvPr/>
        </p:nvSpPr>
        <p:spPr>
          <a:xfrm>
            <a:off x="6804248" y="3429000"/>
            <a:ext cx="1872208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Limite di merito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306896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Limiti della legge regionale</a:t>
            </a:r>
            <a:endParaRPr lang="it-IT" dirty="0"/>
          </a:p>
        </p:txBody>
      </p:sp>
      <p:sp>
        <p:nvSpPr>
          <p:cNvPr id="3" name="Parentesi graffa aperta 2"/>
          <p:cNvSpPr/>
          <p:nvPr/>
        </p:nvSpPr>
        <p:spPr>
          <a:xfrm>
            <a:off x="2627784" y="1052736"/>
            <a:ext cx="288032" cy="48245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203848" y="15567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legittimità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03848" y="49411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merito 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3707904" y="19888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arrotondato 7"/>
          <p:cNvSpPr/>
          <p:nvPr/>
        </p:nvSpPr>
        <p:spPr>
          <a:xfrm>
            <a:off x="3059832" y="2636912"/>
            <a:ext cx="15121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Corte cost.</a:t>
            </a:r>
            <a:endParaRPr lang="it-IT" dirty="0"/>
          </a:p>
        </p:txBody>
      </p:sp>
      <p:sp>
        <p:nvSpPr>
          <p:cNvPr id="9" name="Rettangolo arrotondato 8"/>
          <p:cNvSpPr/>
          <p:nvPr/>
        </p:nvSpPr>
        <p:spPr>
          <a:xfrm>
            <a:off x="3059832" y="3861048"/>
            <a:ext cx="15121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Parlamento</a:t>
            </a:r>
            <a:endParaRPr lang="it-IT" dirty="0"/>
          </a:p>
        </p:txBody>
      </p:sp>
      <p:cxnSp>
        <p:nvCxnSpPr>
          <p:cNvPr id="11" name="Connettore 2 10"/>
          <p:cNvCxnSpPr/>
          <p:nvPr/>
        </p:nvCxnSpPr>
        <p:spPr>
          <a:xfrm flipV="1">
            <a:off x="3707904" y="436510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139952" y="5157192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5724128" y="494116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Interesse nazionale</a:t>
            </a:r>
            <a:endParaRPr lang="it-IT" dirty="0"/>
          </a:p>
        </p:txBody>
      </p:sp>
      <p:sp>
        <p:nvSpPr>
          <p:cNvPr id="15" name="Parentesi graffa aperta 14"/>
          <p:cNvSpPr/>
          <p:nvPr/>
        </p:nvSpPr>
        <p:spPr>
          <a:xfrm>
            <a:off x="4716016" y="620688"/>
            <a:ext cx="189735" cy="2304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5148064" y="6206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territorio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148064" y="119675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materia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smtClean="0">
                <a:solidFill>
                  <a:srgbClr val="FF0000"/>
                </a:solidFill>
                <a:sym typeface="Wingdings" pitchFamily="2" charset="2"/>
              </a:rPr>
              <a:t>Statuto speciale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148064" y="184482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principi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148064" y="270892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obblighi internazionali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395536" y="33265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smtClean="0">
                <a:solidFill>
                  <a:srgbClr val="FF0000"/>
                </a:solidFill>
              </a:rPr>
              <a:t>Competenza esclusiva</a:t>
            </a:r>
            <a:endParaRPr lang="it-IT" sz="2800" i="1" dirty="0">
              <a:solidFill>
                <a:srgbClr val="FF0000"/>
              </a:solidFill>
            </a:endParaRPr>
          </a:p>
        </p:txBody>
      </p:sp>
      <p:sp>
        <p:nvSpPr>
          <p:cNvPr id="21" name="Parentesi graffa aperta 20"/>
          <p:cNvSpPr/>
          <p:nvPr/>
        </p:nvSpPr>
        <p:spPr>
          <a:xfrm>
            <a:off x="6156176" y="1628800"/>
            <a:ext cx="189735" cy="7920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6372200" y="15567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</a:t>
            </a:r>
            <a:r>
              <a:rPr lang="it-IT" dirty="0" smtClean="0"/>
              <a:t>enerali dell’</a:t>
            </a:r>
            <a:r>
              <a:rPr lang="it-IT" dirty="0" err="1" smtClean="0"/>
              <a:t>ord.giur.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6372200" y="198884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</a:t>
            </a:r>
            <a:r>
              <a:rPr lang="it-IT" dirty="0" smtClean="0"/>
              <a:t>ondamentali delle grandi riforme</a:t>
            </a:r>
            <a:endParaRPr lang="it-IT" dirty="0"/>
          </a:p>
        </p:txBody>
      </p:sp>
      <p:cxnSp>
        <p:nvCxnSpPr>
          <p:cNvPr id="27" name="Connettore 2 26"/>
          <p:cNvCxnSpPr/>
          <p:nvPr/>
        </p:nvCxnSpPr>
        <p:spPr>
          <a:xfrm>
            <a:off x="7884368" y="2348880"/>
            <a:ext cx="21602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tangolo arrotondato 28"/>
          <p:cNvSpPr/>
          <p:nvPr/>
        </p:nvSpPr>
        <p:spPr>
          <a:xfrm>
            <a:off x="7884368" y="2996952"/>
            <a:ext cx="1080120" cy="7200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Leggi statali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39552" y="476672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Potestà d’attuazione – Cost. 1948</a:t>
            </a:r>
          </a:p>
          <a:p>
            <a:endParaRPr lang="it-IT" sz="2400" dirty="0"/>
          </a:p>
          <a:p>
            <a:r>
              <a:rPr lang="it-IT" sz="2400" dirty="0" smtClean="0"/>
              <a:t>Art. 117.3</a:t>
            </a:r>
          </a:p>
          <a:p>
            <a:r>
              <a:rPr lang="it-IT" sz="2400" dirty="0"/>
              <a:t>Le leggi della Repubblica possono demandare alla Regione il potere di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emanare norme per la loro attuazione</a:t>
            </a:r>
            <a:r>
              <a:rPr lang="it-IT" sz="2400" dirty="0" smtClean="0"/>
              <a:t>.</a:t>
            </a:r>
          </a:p>
          <a:p>
            <a:endParaRPr lang="it-IT" sz="2400" dirty="0"/>
          </a:p>
          <a:p>
            <a:r>
              <a:rPr lang="it-IT" sz="2400" dirty="0" smtClean="0"/>
              <a:t>Art. 118</a:t>
            </a:r>
          </a:p>
          <a:p>
            <a:r>
              <a:rPr lang="it-IT" sz="2400" dirty="0" smtClean="0"/>
              <a:t>Spettano </a:t>
            </a:r>
            <a:r>
              <a:rPr lang="it-IT" sz="2400" dirty="0"/>
              <a:t>alla Regione le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funzioni amministrative </a:t>
            </a:r>
            <a:r>
              <a:rPr lang="it-IT" sz="2400" dirty="0"/>
              <a:t>per le materie elencate nel precedente articolo, salvo quelle di interesse esclusivamente locale, che possono essere attribuite dalle leggi della Repubblica alle Provincie, ai Comuni o ad altri enti locali.</a:t>
            </a:r>
          </a:p>
          <a:p>
            <a:r>
              <a:rPr lang="it-IT" sz="2400" dirty="0"/>
              <a:t>Lo Stato può con legge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delegare</a:t>
            </a:r>
            <a:r>
              <a:rPr lang="it-IT" sz="2400" dirty="0"/>
              <a:t> alla Regione l'esercizio di altre funzioni amministrative.</a:t>
            </a:r>
          </a:p>
        </p:txBody>
      </p:sp>
      <p:sp>
        <p:nvSpPr>
          <p:cNvPr id="3" name="Ovale 2"/>
          <p:cNvSpPr/>
          <p:nvPr/>
        </p:nvSpPr>
        <p:spPr>
          <a:xfrm>
            <a:off x="6660232" y="476672"/>
            <a:ext cx="201622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Norme di attuazione</a:t>
            </a:r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 flipH="1">
            <a:off x="6660232" y="1628800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/>
          <p:cNvSpPr/>
          <p:nvPr/>
        </p:nvSpPr>
        <p:spPr>
          <a:xfrm>
            <a:off x="6228184" y="5157192"/>
            <a:ext cx="230425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Principio di «parallelismo» tra le funzioni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 flipH="1" flipV="1">
            <a:off x="5580112" y="3429000"/>
            <a:ext cx="936104" cy="19413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e 8"/>
          <p:cNvSpPr/>
          <p:nvPr/>
        </p:nvSpPr>
        <p:spPr>
          <a:xfrm>
            <a:off x="1043608" y="5370319"/>
            <a:ext cx="2448272" cy="14876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Delega di funzioni amministrative</a:t>
            </a:r>
            <a:endParaRPr lang="it-IT" dirty="0"/>
          </a:p>
        </p:txBody>
      </p:sp>
      <p:cxnSp>
        <p:nvCxnSpPr>
          <p:cNvPr id="11" name="Connettore 2 10"/>
          <p:cNvCxnSpPr/>
          <p:nvPr/>
        </p:nvCxnSpPr>
        <p:spPr>
          <a:xfrm flipV="1">
            <a:off x="3491880" y="4941168"/>
            <a:ext cx="43204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225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55576" y="1305342"/>
            <a:ext cx="820891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Potestà d’attuazione – Statuto Friuli-VG</a:t>
            </a:r>
          </a:p>
          <a:p>
            <a:endParaRPr lang="it-IT" dirty="0" smtClean="0"/>
          </a:p>
          <a:p>
            <a:r>
              <a:rPr lang="it-IT" sz="2400" dirty="0" smtClean="0"/>
              <a:t>Art</a:t>
            </a:r>
            <a:r>
              <a:rPr lang="it-IT" sz="2400" dirty="0"/>
              <a:t>. 6 </a:t>
            </a:r>
          </a:p>
          <a:p>
            <a:r>
              <a:rPr lang="it-IT" sz="2400" dirty="0"/>
              <a:t>La Regione ha facoltà di adeguare alle sue particolari esigenze le disposizioni delle leggi della </a:t>
            </a:r>
            <a:r>
              <a:rPr lang="it-IT" sz="2400" dirty="0" smtClean="0"/>
              <a:t>Repubblica</a:t>
            </a:r>
            <a:r>
              <a:rPr lang="it-IT" sz="2400" dirty="0"/>
              <a:t>, emanando norme di integrazione e di attuazione nelle seguenti materie: </a:t>
            </a:r>
          </a:p>
          <a:p>
            <a:r>
              <a:rPr lang="it-IT" sz="2400" dirty="0"/>
              <a:t>1) scuole materne; istruzione elementare; media; classica; scientifica; magistrale; tecnica ed </a:t>
            </a:r>
            <a:r>
              <a:rPr lang="it-IT" sz="2400" dirty="0" smtClean="0"/>
              <a:t>artistica</a:t>
            </a:r>
            <a:r>
              <a:rPr lang="it-IT" sz="2400" dirty="0"/>
              <a:t>; </a:t>
            </a:r>
          </a:p>
          <a:p>
            <a:r>
              <a:rPr lang="it-IT" sz="2400" dirty="0"/>
              <a:t>2) lavoro, previdenza e assistenza sociale; </a:t>
            </a:r>
          </a:p>
          <a:p>
            <a:r>
              <a:rPr lang="it-IT" sz="2400" dirty="0"/>
              <a:t>3) antichità e belle arti, tutela del paesaggio, della flora e della fauna, oltre che nelle altre </a:t>
            </a:r>
            <a:r>
              <a:rPr lang="it-IT" sz="2400" dirty="0" smtClean="0"/>
              <a:t>materie </a:t>
            </a:r>
            <a:r>
              <a:rPr lang="it-IT" sz="2400" dirty="0"/>
              <a:t>per le quali le leggi dello Stato attribuiscano alla Regione questa facoltà. </a:t>
            </a:r>
          </a:p>
        </p:txBody>
      </p:sp>
    </p:spTree>
    <p:extLst>
      <p:ext uri="{BB962C8B-B14F-4D97-AF65-F5344CB8AC3E}">
        <p14:creationId xmlns:p14="http://schemas.microsoft.com/office/powerpoint/2010/main" val="2282549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521</Words>
  <Application>Microsoft Office PowerPoint</Application>
  <PresentationFormat>Presentazione su schermo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Il «sistema» delle fonti regionali 1948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</dc:creator>
  <cp:lastModifiedBy>roberto</cp:lastModifiedBy>
  <cp:revision>8</cp:revision>
  <dcterms:created xsi:type="dcterms:W3CDTF">2012-11-12T09:56:52Z</dcterms:created>
  <dcterms:modified xsi:type="dcterms:W3CDTF">2013-11-17T15:54:55Z</dcterms:modified>
</cp:coreProperties>
</file>